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9" r:id="rId3"/>
    <p:sldId id="268" r:id="rId4"/>
    <p:sldId id="269" r:id="rId5"/>
    <p:sldId id="271" r:id="rId6"/>
    <p:sldId id="274" r:id="rId7"/>
    <p:sldId id="275" r:id="rId8"/>
    <p:sldId id="276" r:id="rId9"/>
    <p:sldId id="264" r:id="rId10"/>
    <p:sldId id="267" r:id="rId11"/>
    <p:sldId id="265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6CA8CB"/>
    <a:srgbClr val="348ABD"/>
    <a:srgbClr val="FFD745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87882" autoAdjust="0"/>
  </p:normalViewPr>
  <p:slideViewPr>
    <p:cSldViewPr snapToGrid="0">
      <p:cViewPr>
        <p:scale>
          <a:sx n="100" d="100"/>
          <a:sy n="100" d="100"/>
        </p:scale>
        <p:origin x="1917" y="6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9697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75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6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699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2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89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79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659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b48ddf1c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b48ddf1c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39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borisenkor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0.jpg"/><Relationship Id="rId5" Type="http://schemas.openxmlformats.org/officeDocument/2006/relationships/hyperlink" Target="https://www.linkedin.com/in/borisenkoru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github.com/borisenko-ru" TargetMode="External"/><Relationship Id="rId9" Type="http://schemas.openxmlformats.org/officeDocument/2006/relationships/hyperlink" Target="mailto:alekseyborisenko@yandex.ru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gauthority.maps.arcgis.com/apps/dashboards/bd313a5769e5412bab903dbc11c6bb0f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g"/><Relationship Id="rId12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2566" b="12371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50536-619C-4873-A09C-2EBF52635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38" y="1719264"/>
            <a:ext cx="1900237" cy="1646335"/>
          </a:xfrm>
          <a:prstGeom prst="rect">
            <a:avLst/>
          </a:prstGeom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00832" y="422283"/>
            <a:ext cx="860137" cy="110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460" y="422283"/>
            <a:ext cx="1400551" cy="5770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943453" y="3714743"/>
            <a:ext cx="68957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Roboto"/>
                <a:ea typeface="Roboto"/>
                <a:cs typeface="Roboto"/>
                <a:sym typeface="Roboto"/>
              </a:rPr>
              <a:t>Борисенко Алексей</a:t>
            </a:r>
          </a:p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Группа: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DPO-DS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4</a:t>
            </a:r>
          </a:p>
          <a:p>
            <a:pPr lvl="0"/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Руководитель: 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Кантонистова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Елена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к.ф.-м.н.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доцент ФКН НИУ ВШЭ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 				    22.12.2021</a:t>
            </a:r>
            <a:endParaRPr lang="ru-RU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97924" y="1946983"/>
            <a:ext cx="6348152" cy="124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Моделирование дебита газовых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скважин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 применением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машинного обучения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на основе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данных добычи в Северном море</a:t>
            </a: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13D252-2BB1-441B-84DE-E178CBF88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69" y="3717286"/>
            <a:ext cx="1516756" cy="119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235;p21">
            <a:extLst>
              <a:ext uri="{FF2B5EF4-FFF2-40B4-BE49-F238E27FC236}">
                <a16:creationId xmlns:a16="http://schemas.microsoft.com/office/drawing/2014/main" id="{748FC5BE-118C-4B2C-85B5-797362D5B3B1}"/>
              </a:ext>
            </a:extLst>
          </p:cNvPr>
          <p:cNvCxnSpPr>
            <a:endCxn id="2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6;p21">
            <a:extLst>
              <a:ext uri="{FF2B5EF4-FFF2-40B4-BE49-F238E27FC236}">
                <a16:creationId xmlns:a16="http://schemas.microsoft.com/office/drawing/2014/main" id="{59A72970-C1FD-410A-AA03-D7E52DB9BFA5}"/>
              </a:ext>
            </a:extLst>
          </p:cNvPr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37;p21">
            <a:extLst>
              <a:ext uri="{FF2B5EF4-FFF2-40B4-BE49-F238E27FC236}">
                <a16:creationId xmlns:a16="http://schemas.microsoft.com/office/drawing/2014/main" id="{EAAC0208-03C6-4D7F-804C-1E410A927ECE}"/>
              </a:ext>
            </a:extLst>
          </p:cNvPr>
          <p:cNvSpPr/>
          <p:nvPr/>
        </p:nvSpPr>
        <p:spPr>
          <a:xfrm>
            <a:off x="2244912" y="1207056"/>
            <a:ext cx="329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4"/>
              </a:rPr>
              <a:t>github.com/borisenko-ru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238;p21">
            <a:extLst>
              <a:ext uri="{FF2B5EF4-FFF2-40B4-BE49-F238E27FC236}">
                <a16:creationId xmlns:a16="http://schemas.microsoft.com/office/drawing/2014/main" id="{241AD40B-D34C-41B9-94DE-E70CB16145CC}"/>
              </a:ext>
            </a:extLst>
          </p:cNvPr>
          <p:cNvSpPr/>
          <p:nvPr/>
        </p:nvSpPr>
        <p:spPr>
          <a:xfrm>
            <a:off x="1826156" y="1213001"/>
            <a:ext cx="339520" cy="33952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42;p21">
            <a:extLst>
              <a:ext uri="{FF2B5EF4-FFF2-40B4-BE49-F238E27FC236}">
                <a16:creationId xmlns:a16="http://schemas.microsoft.com/office/drawing/2014/main" id="{0EE097A9-B035-41BB-BF72-839210CB9EA4}"/>
              </a:ext>
            </a:extLst>
          </p:cNvPr>
          <p:cNvSpPr/>
          <p:nvPr/>
        </p:nvSpPr>
        <p:spPr>
          <a:xfrm>
            <a:off x="2244912" y="1624641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5"/>
              </a:rPr>
              <a:t>linkedin.com/in/borisenkoru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7" descr="Github Svg Png Icon Free Download (#326384) - OnlineWebFonts.COM">
            <a:hlinkClick r:id="rId4"/>
            <a:extLst>
              <a:ext uri="{FF2B5EF4-FFF2-40B4-BE49-F238E27FC236}">
                <a16:creationId xmlns:a16="http://schemas.microsoft.com/office/drawing/2014/main" id="{94CFB276-A693-424E-91C2-1A1B33D5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88" y="1287511"/>
            <a:ext cx="18585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Google Shape;244;p21">
            <a:extLst>
              <a:ext uri="{FF2B5EF4-FFF2-40B4-BE49-F238E27FC236}">
                <a16:creationId xmlns:a16="http://schemas.microsoft.com/office/drawing/2014/main" id="{467E084F-374A-4214-ADFE-0505096D1D19}"/>
              </a:ext>
            </a:extLst>
          </p:cNvPr>
          <p:cNvSpPr/>
          <p:nvPr/>
        </p:nvSpPr>
        <p:spPr>
          <a:xfrm>
            <a:off x="1826156" y="1626141"/>
            <a:ext cx="339520" cy="33952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Picture 2">
            <a:hlinkClick r:id="rId7"/>
            <a:extLst>
              <a:ext uri="{FF2B5EF4-FFF2-40B4-BE49-F238E27FC236}">
                <a16:creationId xmlns:a16="http://schemas.microsoft.com/office/drawing/2014/main" id="{5436D906-AFAC-4F89-A4F3-3F1F4DBF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88" y="1700651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250;p21">
            <a:extLst>
              <a:ext uri="{FF2B5EF4-FFF2-40B4-BE49-F238E27FC236}">
                <a16:creationId xmlns:a16="http://schemas.microsoft.com/office/drawing/2014/main" id="{A67CE463-0946-43E1-8A20-F2499FC4228A}"/>
              </a:ext>
            </a:extLst>
          </p:cNvPr>
          <p:cNvSpPr/>
          <p:nvPr/>
        </p:nvSpPr>
        <p:spPr>
          <a:xfrm flipV="1">
            <a:off x="1826156" y="2043439"/>
            <a:ext cx="326470" cy="32647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Picture 9" descr="Mail 5 Icon - Free Icons">
            <a:hlinkClick r:id="rId9"/>
            <a:extLst>
              <a:ext uri="{FF2B5EF4-FFF2-40B4-BE49-F238E27FC236}">
                <a16:creationId xmlns:a16="http://schemas.microsoft.com/office/drawing/2014/main" id="{B86506FD-822E-4867-98EB-69197F502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41" y="2111424"/>
            <a:ext cx="1905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Google Shape;242;p21">
            <a:extLst>
              <a:ext uri="{FF2B5EF4-FFF2-40B4-BE49-F238E27FC236}">
                <a16:creationId xmlns:a16="http://schemas.microsoft.com/office/drawing/2014/main" id="{6B8FB4B6-25E4-4388-991C-0A470A72D043}"/>
              </a:ext>
            </a:extLst>
          </p:cNvPr>
          <p:cNvSpPr/>
          <p:nvPr/>
        </p:nvSpPr>
        <p:spPr>
          <a:xfrm>
            <a:off x="2222191" y="2042226"/>
            <a:ext cx="5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  <a:hlinkClick r:id="rId9"/>
              </a:rPr>
              <a:t>alekseyborisenko@yandex.ru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24C59B9-63B9-4241-8C6E-CFE494E258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147" t="8354" r="14147"/>
          <a:stretch/>
        </p:blipFill>
        <p:spPr>
          <a:xfrm>
            <a:off x="695299" y="1207056"/>
            <a:ext cx="948042" cy="116285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3984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t="11594" b="1334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Содержание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5" y="1140706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" name="Google Shape;86;p16">
            <a:extLst>
              <a:ext uri="{FF2B5EF4-FFF2-40B4-BE49-F238E27FC236}">
                <a16:creationId xmlns:a16="http://schemas.microsoft.com/office/drawing/2014/main" id="{55AAC376-B465-438C-82AD-3C1C79506347}"/>
              </a:ext>
            </a:extLst>
          </p:cNvPr>
          <p:cNvSpPr txBox="1"/>
          <p:nvPr/>
        </p:nvSpPr>
        <p:spPr>
          <a:xfrm>
            <a:off x="1175625" y="1354584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Обзор литературы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89;p16">
            <a:extLst>
              <a:ext uri="{FF2B5EF4-FFF2-40B4-BE49-F238E27FC236}">
                <a16:creationId xmlns:a16="http://schemas.microsoft.com/office/drawing/2014/main" id="{45773A56-112D-4A91-9C0C-24C03DD05EC6}"/>
              </a:ext>
            </a:extLst>
          </p:cNvPr>
          <p:cNvSpPr/>
          <p:nvPr/>
        </p:nvSpPr>
        <p:spPr>
          <a:xfrm>
            <a:off x="699900" y="142093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86;p16">
            <a:extLst>
              <a:ext uri="{FF2B5EF4-FFF2-40B4-BE49-F238E27FC236}">
                <a16:creationId xmlns:a16="http://schemas.microsoft.com/office/drawing/2014/main" id="{1F3D7A08-0C38-4DF9-BC79-F2A83CAE5C22}"/>
              </a:ext>
            </a:extLst>
          </p:cNvPr>
          <p:cNvSpPr txBox="1"/>
          <p:nvPr/>
        </p:nvSpPr>
        <p:spPr>
          <a:xfrm>
            <a:off x="1175625" y="1573039"/>
            <a:ext cx="65459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Эксперименты и оценка качества алгоритмов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1B4B0F7D-374F-4982-BC06-23F15EE4677C}"/>
              </a:ext>
            </a:extLst>
          </p:cNvPr>
          <p:cNvSpPr/>
          <p:nvPr/>
        </p:nvSpPr>
        <p:spPr>
          <a:xfrm>
            <a:off x="699901" y="163938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6" name="Google Shape;86;p16">
            <a:extLst>
              <a:ext uri="{FF2B5EF4-FFF2-40B4-BE49-F238E27FC236}">
                <a16:creationId xmlns:a16="http://schemas.microsoft.com/office/drawing/2014/main" id="{B445AA1A-EEC4-44F3-BCAB-2262E70DEFBD}"/>
              </a:ext>
            </a:extLst>
          </p:cNvPr>
          <p:cNvSpPr txBox="1"/>
          <p:nvPr/>
        </p:nvSpPr>
        <p:spPr>
          <a:xfrm>
            <a:off x="1175625" y="2361230"/>
            <a:ext cx="292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8D90E860-E0E3-47AD-9869-439F1DCCD2A5}"/>
              </a:ext>
            </a:extLst>
          </p:cNvPr>
          <p:cNvSpPr/>
          <p:nvPr/>
        </p:nvSpPr>
        <p:spPr>
          <a:xfrm>
            <a:off x="699900" y="242758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46" name="Google Shape;87;p16">
            <a:extLst>
              <a:ext uri="{FF2B5EF4-FFF2-40B4-BE49-F238E27FC236}">
                <a16:creationId xmlns:a16="http://schemas.microsoft.com/office/drawing/2014/main" id="{5FFCB35C-6405-4D10-B229-B89DE0B870C2}"/>
              </a:ext>
            </a:extLst>
          </p:cNvPr>
          <p:cNvCxnSpPr/>
          <p:nvPr/>
        </p:nvCxnSpPr>
        <p:spPr>
          <a:xfrm flipH="1">
            <a:off x="1301175" y="210001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88;p16">
            <a:extLst>
              <a:ext uri="{FF2B5EF4-FFF2-40B4-BE49-F238E27FC236}">
                <a16:creationId xmlns:a16="http://schemas.microsoft.com/office/drawing/2014/main" id="{B6268CF6-66A8-4EAD-90E7-4CFD6FEA428B}"/>
              </a:ext>
            </a:extLst>
          </p:cNvPr>
          <p:cNvCxnSpPr/>
          <p:nvPr/>
        </p:nvCxnSpPr>
        <p:spPr>
          <a:xfrm flipH="1">
            <a:off x="1301175" y="192164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92;p16">
            <a:extLst>
              <a:ext uri="{FF2B5EF4-FFF2-40B4-BE49-F238E27FC236}">
                <a16:creationId xmlns:a16="http://schemas.microsoft.com/office/drawing/2014/main" id="{6FF51FA2-E5AF-4E6D-8A05-439A24C77750}"/>
              </a:ext>
            </a:extLst>
          </p:cNvPr>
          <p:cNvSpPr txBox="1"/>
          <p:nvPr/>
        </p:nvSpPr>
        <p:spPr>
          <a:xfrm>
            <a:off x="1713800" y="1768995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SARIMA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93;p16">
            <a:extLst>
              <a:ext uri="{FF2B5EF4-FFF2-40B4-BE49-F238E27FC236}">
                <a16:creationId xmlns:a16="http://schemas.microsoft.com/office/drawing/2014/main" id="{1091D75E-3962-473D-BB05-11335CA4410F}"/>
              </a:ext>
            </a:extLst>
          </p:cNvPr>
          <p:cNvSpPr txBox="1"/>
          <p:nvPr/>
        </p:nvSpPr>
        <p:spPr>
          <a:xfrm>
            <a:off x="1713800" y="1963211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Facebook Prophet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" name="Google Shape;87;p16">
            <a:extLst>
              <a:ext uri="{FF2B5EF4-FFF2-40B4-BE49-F238E27FC236}">
                <a16:creationId xmlns:a16="http://schemas.microsoft.com/office/drawing/2014/main" id="{876B5001-950D-49F4-A6F6-EB38A010287B}"/>
              </a:ext>
            </a:extLst>
          </p:cNvPr>
          <p:cNvCxnSpPr/>
          <p:nvPr/>
        </p:nvCxnSpPr>
        <p:spPr>
          <a:xfrm flipH="1">
            <a:off x="1301175" y="230579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93;p16">
            <a:extLst>
              <a:ext uri="{FF2B5EF4-FFF2-40B4-BE49-F238E27FC236}">
                <a16:creationId xmlns:a16="http://schemas.microsoft.com/office/drawing/2014/main" id="{ECC6C399-B234-4F56-A843-314AA948B0A6}"/>
              </a:ext>
            </a:extLst>
          </p:cNvPr>
          <p:cNvSpPr txBox="1"/>
          <p:nvPr/>
        </p:nvSpPr>
        <p:spPr>
          <a:xfrm>
            <a:off x="1713800" y="2168997"/>
            <a:ext cx="201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25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700" y="1137530"/>
            <a:ext cx="427035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Объект исследования: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кважина 49/12а-К01 месторождения </a:t>
            </a:r>
            <a:r>
              <a:rPr lang="en-US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VIking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5" name="VIKINGB_P33_CONOCO_PHILLIPS_CoP_DATA">
            <a:hlinkClick r:id="" action="ppaction://media"/>
            <a:extLst>
              <a:ext uri="{FF2B5EF4-FFF2-40B4-BE49-F238E27FC236}">
                <a16:creationId xmlns:a16="http://schemas.microsoft.com/office/drawing/2014/main" id="{A47E2809-A1A2-43D6-90D5-EF400B7295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98"/>
                </p14:media>
              </p:ext>
            </p:extLst>
          </p:nvPr>
        </p:nvPicPr>
        <p:blipFill rotWithShape="1">
          <a:blip r:embed="rId6"/>
          <a:srcRect r="134"/>
          <a:stretch/>
        </p:blipFill>
        <p:spPr>
          <a:xfrm>
            <a:off x="7191959" y="967186"/>
            <a:ext cx="1738919" cy="1568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88102-C8B6-4C7D-8C30-0B83CAA670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-544"/>
          <a:stretch/>
        </p:blipFill>
        <p:spPr>
          <a:xfrm>
            <a:off x="7300473" y="2535725"/>
            <a:ext cx="1648554" cy="2092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9B78E-20E1-4931-8F33-7C2136D9C1F1}"/>
              </a:ext>
            </a:extLst>
          </p:cNvPr>
          <p:cNvSpPr txBox="1"/>
          <p:nvPr/>
        </p:nvSpPr>
        <p:spPr>
          <a:xfrm flipH="1">
            <a:off x="18160" y="4893802"/>
            <a:ext cx="63960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* </a:t>
            </a:r>
            <a:r>
              <a:rPr lang="ru-RU" sz="700" dirty="0" err="1"/>
              <a:t>Датасет</a:t>
            </a:r>
            <a:r>
              <a:rPr lang="en-US" sz="700" dirty="0"/>
              <a:t> (Oil &amp; Gas Authority, UK): </a:t>
            </a:r>
            <a:r>
              <a:rPr lang="en-US" sz="700" dirty="0">
                <a:hlinkClick r:id="rId8"/>
              </a:rPr>
              <a:t>https://ogauthority.maps.arcgis.com/apps/dashboards/bd313a5769e5412bab903dbc11c6bb0f</a:t>
            </a:r>
            <a:endParaRPr lang="en-US" sz="7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A34C5-B698-497F-B9AA-3DE743E48CC6}"/>
              </a:ext>
            </a:extLst>
          </p:cNvPr>
          <p:cNvSpPr/>
          <p:nvPr/>
        </p:nvSpPr>
        <p:spPr>
          <a:xfrm>
            <a:off x="8327331" y="3691975"/>
            <a:ext cx="56488" cy="110878"/>
          </a:xfrm>
          <a:prstGeom prst="rect">
            <a:avLst/>
          </a:prstGeom>
          <a:noFill/>
          <a:ln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F21EB8-07FD-49D5-A5A2-2F061A63030D}"/>
              </a:ext>
            </a:extLst>
          </p:cNvPr>
          <p:cNvCxnSpPr>
            <a:cxnSpLocks/>
          </p:cNvCxnSpPr>
          <p:nvPr/>
        </p:nvCxnSpPr>
        <p:spPr>
          <a:xfrm flipH="1">
            <a:off x="7252418" y="3806692"/>
            <a:ext cx="1128348" cy="450007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62B1F2-5767-4DB2-A87C-4A0C170D8836}"/>
              </a:ext>
            </a:extLst>
          </p:cNvPr>
          <p:cNvCxnSpPr>
            <a:cxnSpLocks/>
          </p:cNvCxnSpPr>
          <p:nvPr/>
        </p:nvCxnSpPr>
        <p:spPr>
          <a:xfrm flipH="1" flipV="1">
            <a:off x="7254800" y="2539740"/>
            <a:ext cx="1131401" cy="1149255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ABA9D08-3ABD-44AF-A11A-DAA8B9B42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809" y="2542720"/>
            <a:ext cx="1534800" cy="1722829"/>
          </a:xfrm>
          <a:prstGeom prst="rect">
            <a:avLst/>
          </a:prstGeom>
          <a:ln>
            <a:solidFill>
              <a:srgbClr val="FFD745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08C3B6A-FE8A-43E4-B735-0DEB08454A35}"/>
              </a:ext>
            </a:extLst>
          </p:cNvPr>
          <p:cNvSpPr txBox="1"/>
          <p:nvPr/>
        </p:nvSpPr>
        <p:spPr>
          <a:xfrm>
            <a:off x="6647071" y="3181703"/>
            <a:ext cx="652807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ru-RU" sz="600" b="1" dirty="0">
                <a:solidFill>
                  <a:schemeClr val="bg1"/>
                </a:solidFill>
              </a:rPr>
              <a:t>Квадрант 49</a:t>
            </a:r>
          </a:p>
          <a:p>
            <a:pPr algn="r"/>
            <a:r>
              <a:rPr lang="en-US" sz="500" b="1" dirty="0">
                <a:solidFill>
                  <a:schemeClr val="bg1"/>
                </a:solidFill>
              </a:rPr>
              <a:t>53°29.797’N</a:t>
            </a:r>
            <a:endParaRPr lang="ru-RU" sz="500" b="1" dirty="0">
              <a:solidFill>
                <a:schemeClr val="bg1"/>
              </a:solidFill>
            </a:endParaRPr>
          </a:p>
          <a:p>
            <a:pPr algn="r"/>
            <a:r>
              <a:rPr lang="en-US" sz="500" b="1" dirty="0">
                <a:solidFill>
                  <a:schemeClr val="bg1"/>
                </a:solidFill>
              </a:rPr>
              <a:t>02°19.464'E</a:t>
            </a:r>
          </a:p>
          <a:p>
            <a:pPr algn="r"/>
            <a:endParaRPr lang="en-US" sz="6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9AEE31-1CCC-4D5B-9BA2-DBE3DEFC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46" y="983633"/>
            <a:ext cx="1700233" cy="15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F2CA3B-E40F-43A6-BE76-64B246270BE2}"/>
              </a:ext>
            </a:extLst>
          </p:cNvPr>
          <p:cNvCxnSpPr>
            <a:cxnSpLocks/>
          </p:cNvCxnSpPr>
          <p:nvPr/>
        </p:nvCxnSpPr>
        <p:spPr>
          <a:xfrm flipH="1">
            <a:off x="5996767" y="3636975"/>
            <a:ext cx="865045" cy="280783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D7719AC-954E-4E42-818E-F394E3D568FA}"/>
              </a:ext>
            </a:extLst>
          </p:cNvPr>
          <p:cNvGrpSpPr/>
          <p:nvPr/>
        </p:nvGrpSpPr>
        <p:grpSpPr>
          <a:xfrm>
            <a:off x="5996767" y="3636975"/>
            <a:ext cx="1195192" cy="991744"/>
            <a:chOff x="6217747" y="3636975"/>
            <a:chExt cx="1195192" cy="99174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DFF9F3D-9800-47DA-B6F7-2BF1AFEB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7747" y="3926608"/>
              <a:ext cx="1195192" cy="702111"/>
            </a:xfrm>
            <a:prstGeom prst="rect">
              <a:avLst/>
            </a:prstGeom>
            <a:ln>
              <a:solidFill>
                <a:srgbClr val="FFD745"/>
              </a:solidFill>
            </a:ln>
          </p:spPr>
        </p:pic>
        <p:pic>
          <p:nvPicPr>
            <p:cNvPr id="1026" name="Picture 2" descr="ConocoPhillips">
              <a:extLst>
                <a:ext uri="{FF2B5EF4-FFF2-40B4-BE49-F238E27FC236}">
                  <a16:creationId xmlns:a16="http://schemas.microsoft.com/office/drawing/2014/main" id="{7BB9626F-F856-4B33-ADBC-0E86EBE1C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7" t="31945" r="6514" b="31646"/>
            <a:stretch/>
          </p:blipFill>
          <p:spPr bwMode="auto">
            <a:xfrm>
              <a:off x="6231468" y="4523648"/>
              <a:ext cx="391582" cy="92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E65DBA-8EB8-4C64-9F70-05C49DD98586}"/>
                </a:ext>
              </a:extLst>
            </p:cNvPr>
            <p:cNvCxnSpPr>
              <a:cxnSpLocks/>
            </p:cNvCxnSpPr>
            <p:nvPr/>
          </p:nvCxnSpPr>
          <p:spPr>
            <a:xfrm>
              <a:off x="7082790" y="3636975"/>
              <a:ext cx="330149" cy="289633"/>
            </a:xfrm>
            <a:prstGeom prst="line">
              <a:avLst/>
            </a:prstGeom>
            <a:ln w="6350">
              <a:solidFill>
                <a:srgbClr val="FFD7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Google Shape;86;p16">
            <a:extLst>
              <a:ext uri="{FF2B5EF4-FFF2-40B4-BE49-F238E27FC236}">
                <a16:creationId xmlns:a16="http://schemas.microsoft.com/office/drawing/2014/main" id="{B10A49FB-6B13-44DA-81D5-D0AAAAA057E9}"/>
              </a:ext>
            </a:extLst>
          </p:cNvPr>
          <p:cNvSpPr txBox="1"/>
          <p:nvPr/>
        </p:nvSpPr>
        <p:spPr>
          <a:xfrm>
            <a:off x="1175625" y="1916438"/>
            <a:ext cx="46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Период добычи: 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1998–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2015 *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86;p16">
            <a:extLst>
              <a:ext uri="{FF2B5EF4-FFF2-40B4-BE49-F238E27FC236}">
                <a16:creationId xmlns:a16="http://schemas.microsoft.com/office/drawing/2014/main" id="{7F71C923-9944-4D4F-8139-CB0D72C3D365}"/>
              </a:ext>
            </a:extLst>
          </p:cNvPr>
          <p:cNvSpPr txBox="1"/>
          <p:nvPr/>
        </p:nvSpPr>
        <p:spPr>
          <a:xfrm>
            <a:off x="1175625" y="1515239"/>
            <a:ext cx="440602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Местоположение: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Южная часть Северного моря (квадрант 49) в 138 км к востоку от газового терминала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Тедлторп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(Англия)</a:t>
            </a:r>
          </a:p>
        </p:txBody>
      </p:sp>
      <p:sp>
        <p:nvSpPr>
          <p:cNvPr id="97" name="Google Shape;89;p16">
            <a:extLst>
              <a:ext uri="{FF2B5EF4-FFF2-40B4-BE49-F238E27FC236}">
                <a16:creationId xmlns:a16="http://schemas.microsoft.com/office/drawing/2014/main" id="{37ADBFBE-A331-4552-89D6-F3F498ED9285}"/>
              </a:ext>
            </a:extLst>
          </p:cNvPr>
          <p:cNvSpPr/>
          <p:nvPr/>
        </p:nvSpPr>
        <p:spPr>
          <a:xfrm>
            <a:off x="699900" y="158476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1" name="Google Shape;89;p16">
            <a:extLst>
              <a:ext uri="{FF2B5EF4-FFF2-40B4-BE49-F238E27FC236}">
                <a16:creationId xmlns:a16="http://schemas.microsoft.com/office/drawing/2014/main" id="{38105CC0-718B-4907-98CD-88CD4EFD2894}"/>
              </a:ext>
            </a:extLst>
          </p:cNvPr>
          <p:cNvSpPr/>
          <p:nvPr/>
        </p:nvSpPr>
        <p:spPr>
          <a:xfrm>
            <a:off x="699863" y="1996022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2" name="Google Shape;86;p16">
            <a:extLst>
              <a:ext uri="{FF2B5EF4-FFF2-40B4-BE49-F238E27FC236}">
                <a16:creationId xmlns:a16="http://schemas.microsoft.com/office/drawing/2014/main" id="{D0244ADD-0F0F-4482-813A-3527E1C2F2D2}"/>
              </a:ext>
            </a:extLst>
          </p:cNvPr>
          <p:cNvSpPr txBox="1"/>
          <p:nvPr/>
        </p:nvSpPr>
        <p:spPr>
          <a:xfrm>
            <a:off x="1175625" y="2141546"/>
            <a:ext cx="4666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Задачи исследования:</a:t>
            </a:r>
            <a:endParaRPr lang="ru-RU"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89;p16">
            <a:extLst>
              <a:ext uri="{FF2B5EF4-FFF2-40B4-BE49-F238E27FC236}">
                <a16:creationId xmlns:a16="http://schemas.microsoft.com/office/drawing/2014/main" id="{ECFFC6AA-0932-4545-9C60-5E40185A10F3}"/>
              </a:ext>
            </a:extLst>
          </p:cNvPr>
          <p:cNvSpPr/>
          <p:nvPr/>
        </p:nvSpPr>
        <p:spPr>
          <a:xfrm>
            <a:off x="699863" y="2221130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cxnSp>
        <p:nvCxnSpPr>
          <p:cNvPr id="104" name="Google Shape;87;p16">
            <a:extLst>
              <a:ext uri="{FF2B5EF4-FFF2-40B4-BE49-F238E27FC236}">
                <a16:creationId xmlns:a16="http://schemas.microsoft.com/office/drawing/2014/main" id="{AA706E53-D2E0-49C9-A58F-357913AA11CF}"/>
              </a:ext>
            </a:extLst>
          </p:cNvPr>
          <p:cNvCxnSpPr/>
          <p:nvPr/>
        </p:nvCxnSpPr>
        <p:spPr>
          <a:xfrm flipH="1">
            <a:off x="1301175" y="2851216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88;p16">
            <a:extLst>
              <a:ext uri="{FF2B5EF4-FFF2-40B4-BE49-F238E27FC236}">
                <a16:creationId xmlns:a16="http://schemas.microsoft.com/office/drawing/2014/main" id="{2B3279EF-6161-4643-B3BD-CFAA37C77701}"/>
              </a:ext>
            </a:extLst>
          </p:cNvPr>
          <p:cNvCxnSpPr/>
          <p:nvPr/>
        </p:nvCxnSpPr>
        <p:spPr>
          <a:xfrm flipH="1">
            <a:off x="1301175" y="248235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92;p16">
            <a:extLst>
              <a:ext uri="{FF2B5EF4-FFF2-40B4-BE49-F238E27FC236}">
                <a16:creationId xmlns:a16="http://schemas.microsoft.com/office/drawing/2014/main" id="{829DC5F6-4384-4E01-AEB0-4C4B61CDD0A1}"/>
              </a:ext>
            </a:extLst>
          </p:cNvPr>
          <p:cNvSpPr txBox="1"/>
          <p:nvPr/>
        </p:nvSpPr>
        <p:spPr>
          <a:xfrm>
            <a:off x="1713799" y="2329700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Анализ временного ряда значений ежедневной добычи газа исследуемой скважины 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93;p16">
            <a:extLst>
              <a:ext uri="{FF2B5EF4-FFF2-40B4-BE49-F238E27FC236}">
                <a16:creationId xmlns:a16="http://schemas.microsoft.com/office/drawing/2014/main" id="{F8EDE5AC-89C6-4D81-84E1-8C32B68C2777}"/>
              </a:ext>
            </a:extLst>
          </p:cNvPr>
          <p:cNvSpPr txBox="1"/>
          <p:nvPr/>
        </p:nvSpPr>
        <p:spPr>
          <a:xfrm>
            <a:off x="1713799" y="2714416"/>
            <a:ext cx="521638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Выбор метрик и проверка качества моделей прогноза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87;p16">
            <a:extLst>
              <a:ext uri="{FF2B5EF4-FFF2-40B4-BE49-F238E27FC236}">
                <a16:creationId xmlns:a16="http://schemas.microsoft.com/office/drawing/2014/main" id="{BA0013B2-0C70-4886-A65B-F41829DD3C24}"/>
              </a:ext>
            </a:extLst>
          </p:cNvPr>
          <p:cNvCxnSpPr/>
          <p:nvPr/>
        </p:nvCxnSpPr>
        <p:spPr>
          <a:xfrm flipH="1">
            <a:off x="1301175" y="3057002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93;p16">
            <a:extLst>
              <a:ext uri="{FF2B5EF4-FFF2-40B4-BE49-F238E27FC236}">
                <a16:creationId xmlns:a16="http://schemas.microsoft.com/office/drawing/2014/main" id="{CA23AB3D-C9B0-4DDB-BE4E-5C4606F007D7}"/>
              </a:ext>
            </a:extLst>
          </p:cNvPr>
          <p:cNvSpPr txBox="1"/>
          <p:nvPr/>
        </p:nvSpPr>
        <p:spPr>
          <a:xfrm>
            <a:off x="1713799" y="2920202"/>
            <a:ext cx="436632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Сравнение результатов и выбор лучшей модели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46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Обзор литературы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EFBF752B-808D-4575-9323-6DE4C8788D02}"/>
              </a:ext>
            </a:extLst>
          </p:cNvPr>
          <p:cNvSpPr txBox="1"/>
          <p:nvPr/>
        </p:nvSpPr>
        <p:spPr>
          <a:xfrm>
            <a:off x="1175624" y="1140706"/>
            <a:ext cx="762547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При анализе кривой падения добычи в отрасли используют классическую эмпирическую модель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Arps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1945)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 современной литературе также описано применение нейронных сетей и глубокого обучения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Q.Cao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др., 2016,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D.Han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др., 2019,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Y.Li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Y.Han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2017)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Алгоритм случайного леса, метод опорных векторов (SVM), многомерные адаптивные регрессионные сплайны (MARS) также во многом способствовали совершенствованию качества прогнозных моделей (</a:t>
            </a:r>
            <a:r>
              <a:rPr lang="ru-RU" sz="1100" dirty="0" err="1">
                <a:latin typeface="Roboto"/>
                <a:ea typeface="Roboto"/>
                <a:cs typeface="Roboto"/>
                <a:sym typeface="Roboto"/>
              </a:rPr>
              <a:t>Vyas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, 2017)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 данной работе для прогнозирования дебита газовой скважины показано практическое применение алгоритмов 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ARIMA 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(Fulton, 2017)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Facebook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Taylor 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Letham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2017)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r>
              <a:rPr lang="en-US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(Chen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и др., 2016)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D5EAFD05-BA59-4597-BD80-1BE358DFE865}"/>
              </a:ext>
            </a:extLst>
          </p:cNvPr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" name="Google Shape;89;p16">
            <a:extLst>
              <a:ext uri="{FF2B5EF4-FFF2-40B4-BE49-F238E27FC236}">
                <a16:creationId xmlns:a16="http://schemas.microsoft.com/office/drawing/2014/main" id="{FAD94925-1356-47FF-8158-EB220924C2FF}"/>
              </a:ext>
            </a:extLst>
          </p:cNvPr>
          <p:cNvSpPr/>
          <p:nvPr/>
        </p:nvSpPr>
        <p:spPr>
          <a:xfrm>
            <a:off x="699825" y="14113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" name="Google Shape;89;p16">
            <a:extLst>
              <a:ext uri="{FF2B5EF4-FFF2-40B4-BE49-F238E27FC236}">
                <a16:creationId xmlns:a16="http://schemas.microsoft.com/office/drawing/2014/main" id="{A61EF38E-A2E6-4329-BA17-37B3F58D808B}"/>
              </a:ext>
            </a:extLst>
          </p:cNvPr>
          <p:cNvSpPr/>
          <p:nvPr/>
        </p:nvSpPr>
        <p:spPr>
          <a:xfrm>
            <a:off x="699825" y="1789712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44A08207-0925-424B-9261-5A7EF1CD78DC}"/>
              </a:ext>
            </a:extLst>
          </p:cNvPr>
          <p:cNvSpPr/>
          <p:nvPr/>
        </p:nvSpPr>
        <p:spPr>
          <a:xfrm>
            <a:off x="699825" y="2168068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93871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SARIMA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Период предсказания – 2 года. Итоговая модель – </a:t>
            </a:r>
            <a:r>
              <a:rPr lang="en-US" sz="1100" b="1" dirty="0">
                <a:latin typeface="Roboto"/>
                <a:ea typeface="Roboto"/>
                <a:cs typeface="Roboto"/>
                <a:sym typeface="Roboto"/>
              </a:rPr>
              <a:t>SARIMA(5,1,5)(0,1,0)</a:t>
            </a:r>
            <a:r>
              <a:rPr lang="en-US" sz="1100" b="1" baseline="-25000" dirty="0">
                <a:latin typeface="Roboto"/>
                <a:ea typeface="Roboto"/>
                <a:cs typeface="Roboto"/>
                <a:sym typeface="Roboto"/>
              </a:rPr>
              <a:t>52</a:t>
            </a:r>
            <a:endParaRPr sz="1100" b="1" baseline="-25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DB9033F-AF90-4C48-A892-661C088D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96" y="1424736"/>
            <a:ext cx="4656773" cy="15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647AFB5-5A14-49A4-AB13-C5A55103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36" y="3060113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497C559D-6DFA-47CD-9A8D-82AF93AC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76" y="3060114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AA2BE-775A-4648-A66F-3AE870E846F0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8E9A5-E89A-4588-BBAE-C0E1B615B631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19A83-A712-4A92-8516-2B95B67119B8}"/>
              </a:ext>
            </a:extLst>
          </p:cNvPr>
          <p:cNvSpPr txBox="1"/>
          <p:nvPr/>
        </p:nvSpPr>
        <p:spPr>
          <a:xfrm>
            <a:off x="1412722" y="1386384"/>
            <a:ext cx="13292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Нестационарный вид</a:t>
            </a:r>
            <a:endParaRPr lang="en-US" sz="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E06130-2B8F-42CD-A1D9-C33B179E3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03" y="3550505"/>
            <a:ext cx="2500625" cy="144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E14DB5-E7CE-4D0D-BD2A-9790B3B92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4" y="1561927"/>
            <a:ext cx="2500376" cy="14489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24E2CFC-464F-46AF-936E-3CECC0762F58}"/>
              </a:ext>
            </a:extLst>
          </p:cNvPr>
          <p:cNvSpPr/>
          <p:nvPr/>
        </p:nvSpPr>
        <p:spPr>
          <a:xfrm rot="5400000">
            <a:off x="1921458" y="3121272"/>
            <a:ext cx="311739" cy="204663"/>
          </a:xfrm>
          <a:prstGeom prst="rightArrow">
            <a:avLst/>
          </a:prstGeom>
          <a:solidFill>
            <a:srgbClr val="EEEEEE"/>
          </a:solidFill>
          <a:ln>
            <a:solidFill>
              <a:srgbClr val="6CA8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D475C-7C19-4EF1-AE09-E0A5676F2014}"/>
              </a:ext>
            </a:extLst>
          </p:cNvPr>
          <p:cNvSpPr txBox="1"/>
          <p:nvPr/>
        </p:nvSpPr>
        <p:spPr>
          <a:xfrm>
            <a:off x="1473636" y="3344037"/>
            <a:ext cx="1207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00" dirty="0"/>
              <a:t>Стационарный вид</a:t>
            </a:r>
            <a:endParaRPr 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72A07-E6DC-4A82-B7A7-36FF73B8F07A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72585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1.05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3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>
            <a:extLst>
              <a:ext uri="{FF2B5EF4-FFF2-40B4-BE49-F238E27FC236}">
                <a16:creationId xmlns:a16="http://schemas.microsoft.com/office/drawing/2014/main" id="{F15257F5-5DEC-4FCE-BE61-E2E62FB4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076" y="3060113"/>
            <a:ext cx="2164080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5A1DEEF-25CD-425C-A0F0-0DAB75CB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20" y="3060113"/>
            <a:ext cx="2108596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C75CB1-020F-41A8-A630-0CD252971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6" y="1427256"/>
            <a:ext cx="4649360" cy="158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Facebook Prophet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7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Учет периодических изменений, связанных с недельной и годовой сезонностью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3C2FD-3B57-476D-AD55-E6E1461E9FEE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7B0B4-6707-42A7-BBBA-D9119E6C038E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4C08F1-B74A-41AD-A2D7-C9FAE1C5D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" y="1412701"/>
            <a:ext cx="3344507" cy="199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223BC-653A-4C97-A426-ECB17F3B7FC5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52159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0.90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C82B19-450F-4BB3-999C-6328D32A0A8B}"/>
              </a:ext>
            </a:extLst>
          </p:cNvPr>
          <p:cNvSpPr/>
          <p:nvPr/>
        </p:nvSpPr>
        <p:spPr>
          <a:xfrm>
            <a:off x="3218828" y="2571750"/>
            <a:ext cx="623074" cy="62307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77F8E-F396-451A-B9F7-F0E22CF1E121}"/>
              </a:ext>
            </a:extLst>
          </p:cNvPr>
          <p:cNvSpPr txBox="1"/>
          <p:nvPr/>
        </p:nvSpPr>
        <p:spPr>
          <a:xfrm>
            <a:off x="937800" y="3674834"/>
            <a:ext cx="2186817" cy="26161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1100" dirty="0"/>
              <a:t>Период предсказания – 2 года</a:t>
            </a:r>
            <a:endParaRPr lang="en-US" sz="11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5A79BCD-9464-499B-85A7-FBD6741C2522}"/>
              </a:ext>
            </a:extLst>
          </p:cNvPr>
          <p:cNvCxnSpPr>
            <a:cxnSpLocks/>
            <a:stCxn id="16" idx="0"/>
            <a:endCxn id="2" idx="3"/>
          </p:cNvCxnSpPr>
          <p:nvPr/>
        </p:nvCxnSpPr>
        <p:spPr>
          <a:xfrm flipV="1">
            <a:off x="2031209" y="3103577"/>
            <a:ext cx="1278866" cy="5712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08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E7E9482F-B11F-4C42-A6FB-6B3631C5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3060112"/>
            <a:ext cx="2191275" cy="12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750949C-F844-4109-8D4E-3C788B40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219" y="3060114"/>
            <a:ext cx="2108597" cy="124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C801A3-3102-4911-830C-B76F1A7C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026" y="1427256"/>
            <a:ext cx="4641997" cy="15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287059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Параметры для модели </a:t>
            </a:r>
            <a:r>
              <a:rPr lang="en-US" sz="1100" dirty="0" err="1">
                <a:latin typeface="Roboto"/>
                <a:ea typeface="Roboto"/>
                <a:cs typeface="Roboto"/>
                <a:sym typeface="Roboto"/>
              </a:rPr>
              <a:t>XGBRegressor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523DF-D05B-43DA-AFC0-615149245192}"/>
              </a:ext>
            </a:extLst>
          </p:cNvPr>
          <p:cNvSpPr txBox="1"/>
          <p:nvPr/>
        </p:nvSpPr>
        <p:spPr>
          <a:xfrm>
            <a:off x="4127834" y="3093720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5286E-13A5-48AE-93D2-28C094CA8725}"/>
              </a:ext>
            </a:extLst>
          </p:cNvPr>
          <p:cNvSpPr txBox="1"/>
          <p:nvPr/>
        </p:nvSpPr>
        <p:spPr>
          <a:xfrm>
            <a:off x="6409398" y="3093720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A7AC2-4B88-4A8A-B789-A2136417A27C}"/>
              </a:ext>
            </a:extLst>
          </p:cNvPr>
          <p:cNvSpPr txBox="1"/>
          <p:nvPr/>
        </p:nvSpPr>
        <p:spPr>
          <a:xfrm>
            <a:off x="4117776" y="4414229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МАЕ = 80262 м</a:t>
            </a:r>
            <a:r>
              <a:rPr lang="ru-RU" baseline="30000" dirty="0"/>
              <a:t>3</a:t>
            </a:r>
          </a:p>
          <a:p>
            <a:r>
              <a:rPr lang="ru-RU" dirty="0"/>
              <a:t>МАРЕ = 1.02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2A43A-6F8D-4C44-91EA-42CBC1DE7D33}"/>
              </a:ext>
            </a:extLst>
          </p:cNvPr>
          <p:cNvSpPr txBox="1"/>
          <p:nvPr/>
        </p:nvSpPr>
        <p:spPr>
          <a:xfrm>
            <a:off x="7743674" y="1484434"/>
            <a:ext cx="726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</a:t>
            </a:r>
            <a:r>
              <a:rPr lang="ru-RU" dirty="0"/>
              <a:t> </a:t>
            </a:r>
            <a:r>
              <a:rPr lang="en-US" dirty="0"/>
              <a:t>= 6</a:t>
            </a:r>
            <a:endParaRPr lang="ru-RU" baseline="30000" dirty="0"/>
          </a:p>
        </p:txBody>
      </p:sp>
      <p:cxnSp>
        <p:nvCxnSpPr>
          <p:cNvPr id="15" name="Google Shape;87;p16">
            <a:extLst>
              <a:ext uri="{FF2B5EF4-FFF2-40B4-BE49-F238E27FC236}">
                <a16:creationId xmlns:a16="http://schemas.microsoft.com/office/drawing/2014/main" id="{CE36AFDC-D58E-46CD-BCF9-C35BA88C1580}"/>
              </a:ext>
            </a:extLst>
          </p:cNvPr>
          <p:cNvCxnSpPr/>
          <p:nvPr/>
        </p:nvCxnSpPr>
        <p:spPr>
          <a:xfrm flipH="1">
            <a:off x="1301175" y="166904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88;p16">
            <a:extLst>
              <a:ext uri="{FF2B5EF4-FFF2-40B4-BE49-F238E27FC236}">
                <a16:creationId xmlns:a16="http://schemas.microsoft.com/office/drawing/2014/main" id="{81DB5AA3-F0D6-48D0-940C-1C6C5DFBCCDC}"/>
              </a:ext>
            </a:extLst>
          </p:cNvPr>
          <p:cNvCxnSpPr/>
          <p:nvPr/>
        </p:nvCxnSpPr>
        <p:spPr>
          <a:xfrm flipH="1">
            <a:off x="1301175" y="147744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92;p16">
            <a:extLst>
              <a:ext uri="{FF2B5EF4-FFF2-40B4-BE49-F238E27FC236}">
                <a16:creationId xmlns:a16="http://schemas.microsoft.com/office/drawing/2014/main" id="{3E1B5B97-4309-4BA9-9FA9-DCF69E06AFA7}"/>
              </a:ext>
            </a:extLst>
          </p:cNvPr>
          <p:cNvSpPr txBox="1"/>
          <p:nvPr/>
        </p:nvSpPr>
        <p:spPr>
          <a:xfrm>
            <a:off x="1713799" y="1324791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Временной лаг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– 6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дней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92;p16">
            <a:extLst>
              <a:ext uri="{FF2B5EF4-FFF2-40B4-BE49-F238E27FC236}">
                <a16:creationId xmlns:a16="http://schemas.microsoft.com/office/drawing/2014/main" id="{5B761E73-C8B3-47EF-BE85-CC1A876F18FF}"/>
              </a:ext>
            </a:extLst>
          </p:cNvPr>
          <p:cNvSpPr txBox="1"/>
          <p:nvPr/>
        </p:nvSpPr>
        <p:spPr>
          <a:xfrm>
            <a:off x="1713799" y="1532067"/>
            <a:ext cx="3762483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Количество деревьев -</a:t>
            </a: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1000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86;p16">
            <a:extLst>
              <a:ext uri="{FF2B5EF4-FFF2-40B4-BE49-F238E27FC236}">
                <a16:creationId xmlns:a16="http://schemas.microsoft.com/office/drawing/2014/main" id="{DAB37683-F18A-4B75-9F3A-42A305B629A9}"/>
              </a:ext>
            </a:extLst>
          </p:cNvPr>
          <p:cNvSpPr txBox="1"/>
          <p:nvPr/>
        </p:nvSpPr>
        <p:spPr>
          <a:xfrm>
            <a:off x="1175624" y="1723221"/>
            <a:ext cx="287059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/>
                <a:ea typeface="Roboto"/>
                <a:cs typeface="Roboto"/>
                <a:sym typeface="Roboto"/>
              </a:rPr>
              <a:t>Период предсказания – 2 года: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89;p16">
            <a:extLst>
              <a:ext uri="{FF2B5EF4-FFF2-40B4-BE49-F238E27FC236}">
                <a16:creationId xmlns:a16="http://schemas.microsoft.com/office/drawing/2014/main" id="{8AAFBDB7-B270-45A9-A8A8-9641E69217C9}"/>
              </a:ext>
            </a:extLst>
          </p:cNvPr>
          <p:cNvSpPr/>
          <p:nvPr/>
        </p:nvSpPr>
        <p:spPr>
          <a:xfrm>
            <a:off x="699900" y="1793429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1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AEFF61F-C3F8-4724-9E50-3D3E2A99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6" y="1374600"/>
            <a:ext cx="4677994" cy="23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6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175624" y="1136848"/>
            <a:ext cx="5884305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Прогнозные значения – SARIMA, Facebook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1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1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1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99900" y="1207056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F4D85-A19E-4980-940E-701A66D2E6DC}"/>
              </a:ext>
            </a:extLst>
          </p:cNvPr>
          <p:cNvSpPr/>
          <p:nvPr/>
        </p:nvSpPr>
        <p:spPr>
          <a:xfrm>
            <a:off x="4400550" y="3101340"/>
            <a:ext cx="777771" cy="529636"/>
          </a:xfrm>
          <a:prstGeom prst="rect">
            <a:avLst/>
          </a:prstGeom>
          <a:noFill/>
          <a:ln>
            <a:solidFill>
              <a:srgbClr val="FFD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F4B89C-52C4-48D2-A885-9DAEA649C8D4}"/>
              </a:ext>
            </a:extLst>
          </p:cNvPr>
          <p:cNvCxnSpPr>
            <a:cxnSpLocks/>
          </p:cNvCxnSpPr>
          <p:nvPr/>
        </p:nvCxnSpPr>
        <p:spPr>
          <a:xfrm flipV="1">
            <a:off x="4400550" y="1515984"/>
            <a:ext cx="994863" cy="1585359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44009B-AE61-4C29-BD5E-CD4A97326E2B}"/>
              </a:ext>
            </a:extLst>
          </p:cNvPr>
          <p:cNvCxnSpPr>
            <a:cxnSpLocks/>
          </p:cNvCxnSpPr>
          <p:nvPr/>
        </p:nvCxnSpPr>
        <p:spPr>
          <a:xfrm flipV="1">
            <a:off x="5178321" y="3084668"/>
            <a:ext cx="3471786" cy="530159"/>
          </a:xfrm>
          <a:prstGeom prst="line">
            <a:avLst/>
          </a:prstGeom>
          <a:ln w="6350">
            <a:solidFill>
              <a:srgbClr val="FFD7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AE21160-F318-4465-ABC2-4A7F487B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13" y="1515984"/>
            <a:ext cx="3254694" cy="1568684"/>
          </a:xfrm>
          <a:prstGeom prst="rect">
            <a:avLst/>
          </a:prstGeom>
          <a:solidFill>
            <a:schemeClr val="bg1"/>
          </a:solidFill>
          <a:ln>
            <a:solidFill>
              <a:srgbClr val="FFD745"/>
            </a:solidFill>
          </a:ln>
        </p:spPr>
      </p:pic>
      <p:graphicFrame>
        <p:nvGraphicFramePr>
          <p:cNvPr id="42" name="Table 3">
            <a:extLst>
              <a:ext uri="{FF2B5EF4-FFF2-40B4-BE49-F238E27FC236}">
                <a16:creationId xmlns:a16="http://schemas.microsoft.com/office/drawing/2014/main" id="{77A54CBD-C7FA-46D0-ADCE-5DA72B553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74587"/>
              </p:ext>
            </p:extLst>
          </p:nvPr>
        </p:nvGraphicFramePr>
        <p:xfrm>
          <a:off x="5395414" y="3413181"/>
          <a:ext cx="3603124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8351">
                  <a:extLst>
                    <a:ext uri="{9D8B030D-6E8A-4147-A177-3AD203B41FA5}">
                      <a16:colId xmlns:a16="http://schemas.microsoft.com/office/drawing/2014/main" val="1850402462"/>
                    </a:ext>
                  </a:extLst>
                </a:gridCol>
                <a:gridCol w="898170">
                  <a:extLst>
                    <a:ext uri="{9D8B030D-6E8A-4147-A177-3AD203B41FA5}">
                      <a16:colId xmlns:a16="http://schemas.microsoft.com/office/drawing/2014/main" val="1764732689"/>
                    </a:ext>
                  </a:extLst>
                </a:gridCol>
                <a:gridCol w="1096603">
                  <a:extLst>
                    <a:ext uri="{9D8B030D-6E8A-4147-A177-3AD203B41FA5}">
                      <a16:colId xmlns:a16="http://schemas.microsoft.com/office/drawing/2014/main" val="1293554220"/>
                    </a:ext>
                  </a:extLst>
                </a:gridCol>
              </a:tblGrid>
              <a:tr h="241633"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D745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rgbClr val="FFD745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03092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72585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907878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Facebook 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52159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39184"/>
                  </a:ext>
                </a:extLst>
              </a:tr>
              <a:tr h="2416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XGBoost</a:t>
                      </a:r>
                      <a:endParaRPr lang="en-US" sz="11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80262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14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5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Заключение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1"/>
          <p:cNvCxnSpPr>
            <a:endCxn id="236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1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7;p21">
            <a:extLst>
              <a:ext uri="{FF2B5EF4-FFF2-40B4-BE49-F238E27FC236}">
                <a16:creationId xmlns:a16="http://schemas.microsoft.com/office/drawing/2014/main" id="{1D2E4F56-7BC2-4CA3-8EF8-892CB98EB4FC}"/>
              </a:ext>
            </a:extLst>
          </p:cNvPr>
          <p:cNvSpPr/>
          <p:nvPr/>
        </p:nvSpPr>
        <p:spPr>
          <a:xfrm>
            <a:off x="1428061" y="1166016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Временной ряд значений добычи газа из скважины 49/12а-К01 месторождения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VIking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 Северном море проанализирован с применением 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алгоритмов </a:t>
            </a:r>
            <a:r>
              <a:rPr lang="en-U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ARIMA, Facebook </a:t>
            </a:r>
            <a:r>
              <a:rPr lang="ru-RU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Prophet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-RU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lang="ru-RU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38;p21">
            <a:extLst>
              <a:ext uri="{FF2B5EF4-FFF2-40B4-BE49-F238E27FC236}">
                <a16:creationId xmlns:a16="http://schemas.microsoft.com/office/drawing/2014/main" id="{C4E2CE22-C73A-45DF-807B-49A6E34D9283}"/>
              </a:ext>
            </a:extLst>
          </p:cNvPr>
          <p:cNvSpPr/>
          <p:nvPr/>
        </p:nvSpPr>
        <p:spPr>
          <a:xfrm>
            <a:off x="695299" y="12070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0;p21">
            <a:extLst>
              <a:ext uri="{FF2B5EF4-FFF2-40B4-BE49-F238E27FC236}">
                <a16:creationId xmlns:a16="http://schemas.microsoft.com/office/drawing/2014/main" id="{008C7D65-AF09-44B7-8D4A-24AE57979061}"/>
              </a:ext>
            </a:extLst>
          </p:cNvPr>
          <p:cNvSpPr/>
          <p:nvPr/>
        </p:nvSpPr>
        <p:spPr>
          <a:xfrm>
            <a:off x="856099" y="13417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1</a:t>
            </a: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244;p21">
            <a:extLst>
              <a:ext uri="{FF2B5EF4-FFF2-40B4-BE49-F238E27FC236}">
                <a16:creationId xmlns:a16="http://schemas.microsoft.com/office/drawing/2014/main" id="{EE51457A-8455-4B19-A515-246FF26F34C2}"/>
              </a:ext>
            </a:extLst>
          </p:cNvPr>
          <p:cNvSpPr/>
          <p:nvPr/>
        </p:nvSpPr>
        <p:spPr>
          <a:xfrm>
            <a:off x="695299" y="19381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46;p21">
            <a:extLst>
              <a:ext uri="{FF2B5EF4-FFF2-40B4-BE49-F238E27FC236}">
                <a16:creationId xmlns:a16="http://schemas.microsoft.com/office/drawing/2014/main" id="{F06AA5D7-A015-4951-81E1-E75C8DAA8E18}"/>
              </a:ext>
            </a:extLst>
          </p:cNvPr>
          <p:cNvSpPr/>
          <p:nvPr/>
        </p:nvSpPr>
        <p:spPr>
          <a:xfrm>
            <a:off x="856099" y="20728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2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247;p21">
            <a:extLst>
              <a:ext uri="{FF2B5EF4-FFF2-40B4-BE49-F238E27FC236}">
                <a16:creationId xmlns:a16="http://schemas.microsoft.com/office/drawing/2014/main" id="{79CF09F2-265F-41F6-8C0A-A349FC75ED96}"/>
              </a:ext>
            </a:extLst>
          </p:cNvPr>
          <p:cNvSpPr/>
          <p:nvPr/>
        </p:nvSpPr>
        <p:spPr>
          <a:xfrm>
            <a:off x="695299" y="2669256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49;p21">
            <a:extLst>
              <a:ext uri="{FF2B5EF4-FFF2-40B4-BE49-F238E27FC236}">
                <a16:creationId xmlns:a16="http://schemas.microsoft.com/office/drawing/2014/main" id="{1A6068E3-E389-459A-948C-AE121438622A}"/>
              </a:ext>
            </a:extLst>
          </p:cNvPr>
          <p:cNvSpPr/>
          <p:nvPr/>
        </p:nvSpPr>
        <p:spPr>
          <a:xfrm>
            <a:off x="856099" y="2803956"/>
            <a:ext cx="3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000" b="1" dirty="0">
                <a:latin typeface="Roboto"/>
                <a:ea typeface="Roboto"/>
                <a:cs typeface="Roboto"/>
                <a:sym typeface="Roboto"/>
              </a:rPr>
              <a:t>3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237;p21">
            <a:extLst>
              <a:ext uri="{FF2B5EF4-FFF2-40B4-BE49-F238E27FC236}">
                <a16:creationId xmlns:a16="http://schemas.microsoft.com/office/drawing/2014/main" id="{2C45191C-B8C6-49EA-A1F4-7E381EDCFB19}"/>
              </a:ext>
            </a:extLst>
          </p:cNvPr>
          <p:cNvSpPr/>
          <p:nvPr/>
        </p:nvSpPr>
        <p:spPr>
          <a:xfrm>
            <a:off x="1428061" y="1868882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>
                <a:solidFill>
                  <a:srgbClr val="212121"/>
                </a:solidFill>
                <a:latin typeface="Roboto" panose="02000000000000000000" pitchFamily="2" charset="0"/>
              </a:rPr>
              <a:t>Для оценки качества прогнозных моделей выбраны метрики МАЕ и МАРЕ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. </a:t>
            </a:r>
            <a:r>
              <a:rPr lang="ru-RU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Лучшее качество по метрикам MAE и MAPE в решении задачи прогнозирования дебита газовой скважины показала модель </a:t>
            </a:r>
            <a:r>
              <a:rPr lang="ru-RU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Facebook </a:t>
            </a:r>
            <a:r>
              <a:rPr lang="ru-RU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Prophet</a:t>
            </a:r>
            <a:endParaRPr lang="en-US"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ru-RU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37;p21">
            <a:extLst>
              <a:ext uri="{FF2B5EF4-FFF2-40B4-BE49-F238E27FC236}">
                <a16:creationId xmlns:a16="http://schemas.microsoft.com/office/drawing/2014/main" id="{65A54F06-0A15-4101-8157-C11BC01A5402}"/>
              </a:ext>
            </a:extLst>
          </p:cNvPr>
          <p:cNvSpPr/>
          <p:nvPr/>
        </p:nvSpPr>
        <p:spPr>
          <a:xfrm>
            <a:off x="1428061" y="2609384"/>
            <a:ext cx="701603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Исследование не ограничивается вышеуказанными инструментами, и для дальнейшего развития вопроса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возможно использование </a:t>
            </a:r>
            <a:r>
              <a:rPr lang="ru-RU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рекуррентных нейронных сетей, в том числе LSTM (Sun и др., 2018)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24412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487</Words>
  <Application>Microsoft Office PowerPoint</Application>
  <PresentationFormat>On-screen Show (16:9)</PresentationFormat>
  <Paragraphs>80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Roboto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Бадалова Анастасия Сергеевна</dc:creator>
  <cp:lastModifiedBy>Alexey Borisenko</cp:lastModifiedBy>
  <cp:revision>28</cp:revision>
  <dcterms:modified xsi:type="dcterms:W3CDTF">2021-12-14T23:26:35Z</dcterms:modified>
</cp:coreProperties>
</file>